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6" r:id="rId3"/>
    <p:sldId id="257" r:id="rId4"/>
    <p:sldId id="258" r:id="rId5"/>
    <p:sldId id="261" r:id="rId6"/>
    <p:sldId id="262" r:id="rId7"/>
    <p:sldId id="274" r:id="rId8"/>
    <p:sldId id="272" r:id="rId9"/>
    <p:sldId id="275" r:id="rId10"/>
    <p:sldId id="263" r:id="rId11"/>
    <p:sldId id="268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59EC6-2106-4A47-B9CB-069A193566AE}" type="datetimeFigureOut">
              <a:rPr lang="cs-CZ" smtClean="0"/>
              <a:t>21.11.2021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40766-CA44-45E2-A00E-3A6B01CFC0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57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563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88900" y="755650"/>
            <a:ext cx="6627813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9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24400"/>
            <a:ext cx="5446713" cy="4473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303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373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2AC6-0DEB-415B-9580-74A92D3FAC66}" type="datetimeFigureOut">
              <a:rPr lang="cs-CZ" smtClean="0"/>
              <a:t>21.11.2021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5C1E-3021-4690-83BD-1AD3379715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158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2AC6-0DEB-415B-9580-74A92D3FAC66}" type="datetimeFigureOut">
              <a:rPr lang="cs-CZ" smtClean="0"/>
              <a:t>21.11.2021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5C1E-3021-4690-83BD-1AD3379715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301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2AC6-0DEB-415B-9580-74A92D3FAC66}" type="datetimeFigureOut">
              <a:rPr lang="cs-CZ" smtClean="0"/>
              <a:t>21.11.2021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5C1E-3021-4690-83BD-1AD3379715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50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2AC6-0DEB-415B-9580-74A92D3FAC66}" type="datetimeFigureOut">
              <a:rPr lang="cs-CZ" smtClean="0"/>
              <a:t>21.11.2021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5C1E-3021-4690-83BD-1AD3379715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1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2AC6-0DEB-415B-9580-74A92D3FAC66}" type="datetimeFigureOut">
              <a:rPr lang="cs-CZ" smtClean="0"/>
              <a:t>21.11.2021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5C1E-3021-4690-83BD-1AD3379715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05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2AC6-0DEB-415B-9580-74A92D3FAC66}" type="datetimeFigureOut">
              <a:rPr lang="cs-CZ" smtClean="0"/>
              <a:t>21.11.2021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5C1E-3021-4690-83BD-1AD3379715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201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2AC6-0DEB-415B-9580-74A92D3FAC66}" type="datetimeFigureOut">
              <a:rPr lang="cs-CZ" smtClean="0"/>
              <a:t>21.11.2021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5C1E-3021-4690-83BD-1AD3379715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631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2AC6-0DEB-415B-9580-74A92D3FAC66}" type="datetimeFigureOut">
              <a:rPr lang="cs-CZ" smtClean="0"/>
              <a:t>21.11.2021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5C1E-3021-4690-83BD-1AD3379715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073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2AC6-0DEB-415B-9580-74A92D3FAC66}" type="datetimeFigureOut">
              <a:rPr lang="cs-CZ" smtClean="0"/>
              <a:t>21.11.2021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5C1E-3021-4690-83BD-1AD3379715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527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2AC6-0DEB-415B-9580-74A92D3FAC66}" type="datetimeFigureOut">
              <a:rPr lang="cs-CZ" smtClean="0"/>
              <a:t>21.11.2021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5C1E-3021-4690-83BD-1AD3379715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084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2AC6-0DEB-415B-9580-74A92D3FAC66}" type="datetimeFigureOut">
              <a:rPr lang="cs-CZ" smtClean="0"/>
              <a:t>21.11.2021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5C1E-3021-4690-83BD-1AD3379715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067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82AC6-0DEB-415B-9580-74A92D3FAC66}" type="datetimeFigureOut">
              <a:rPr lang="cs-CZ" smtClean="0"/>
              <a:t>21.11.2021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85C1E-3021-4690-83BD-1AD3379715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739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vDn-Q_uNX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Zviditelňování žen v migrační agendě 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 smtClean="0"/>
              <a:t>Petra </a:t>
            </a:r>
            <a:r>
              <a:rPr lang="cs-CZ" b="1" dirty="0" err="1" smtClean="0"/>
              <a:t>Ezzeddine</a:t>
            </a:r>
            <a:r>
              <a:rPr lang="cs-CZ" b="1" dirty="0" smtClean="0"/>
              <a:t> PhD.</a:t>
            </a:r>
          </a:p>
          <a:p>
            <a:r>
              <a:rPr lang="cs-CZ" b="1" dirty="0" smtClean="0"/>
              <a:t>Katedra sociální a kulturní  antropologie, FHS UK</a:t>
            </a:r>
          </a:p>
          <a:p>
            <a:r>
              <a:rPr lang="cs-CZ" sz="2200" b="1" dirty="0" err="1" smtClean="0"/>
              <a:t>EUROCare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Research</a:t>
            </a:r>
            <a:r>
              <a:rPr lang="cs-CZ" sz="2200" b="1" dirty="0" smtClean="0"/>
              <a:t> Network </a:t>
            </a:r>
            <a:r>
              <a:rPr lang="cs-CZ" sz="2200" b="1" dirty="0" smtClean="0"/>
              <a:t>(University </a:t>
            </a:r>
            <a:r>
              <a:rPr lang="cs-CZ" sz="2200" b="1" dirty="0" err="1" smtClean="0"/>
              <a:t>of</a:t>
            </a:r>
            <a:r>
              <a:rPr lang="cs-CZ" sz="2200" b="1" dirty="0" smtClean="0"/>
              <a:t> Amsterdam</a:t>
            </a:r>
            <a:r>
              <a:rPr lang="cs-CZ" sz="2200" b="1" dirty="0" smtClean="0"/>
              <a:t>),COST </a:t>
            </a:r>
            <a:r>
              <a:rPr lang="cs-CZ" sz="2200" b="1" dirty="0" err="1" smtClean="0"/>
              <a:t>Women</a:t>
            </a:r>
            <a:r>
              <a:rPr lang="cs-CZ" sz="2200" b="1" dirty="0" smtClean="0"/>
              <a:t> on </a:t>
            </a:r>
            <a:r>
              <a:rPr lang="cs-CZ" sz="2200" b="1" dirty="0" err="1" smtClean="0"/>
              <a:t>The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Move</a:t>
            </a:r>
            <a:r>
              <a:rPr lang="cs-CZ" sz="2200" b="1" dirty="0" smtClean="0"/>
              <a:t> </a:t>
            </a:r>
          </a:p>
          <a:p>
            <a:r>
              <a:rPr lang="cs-CZ" b="1" dirty="0" smtClean="0"/>
              <a:t>SIMI Praha</a:t>
            </a:r>
          </a:p>
          <a:p>
            <a:endParaRPr lang="cs-CZ" b="1" dirty="0"/>
          </a:p>
          <a:p>
            <a:endParaRPr lang="cs-CZ" b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9609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          </a:t>
            </a:r>
            <a:r>
              <a:rPr lang="cs-CZ" b="1" dirty="0" smtClean="0"/>
              <a:t>Ženy </a:t>
            </a:r>
            <a:r>
              <a:rPr lang="cs-CZ" b="1" dirty="0" smtClean="0"/>
              <a:t>v migraci: doporučení pro </a:t>
            </a:r>
            <a:r>
              <a:rPr lang="cs-CZ" b="1" dirty="0" smtClean="0"/>
              <a:t>praxi a advokacii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Nahlížet </a:t>
            </a:r>
            <a:r>
              <a:rPr lang="cs-CZ" dirty="0" smtClean="0"/>
              <a:t>na identitu a život migrantů a migrantek </a:t>
            </a:r>
            <a:r>
              <a:rPr lang="cs-CZ" b="1" dirty="0" smtClean="0"/>
              <a:t>komplexně.</a:t>
            </a:r>
          </a:p>
          <a:p>
            <a:r>
              <a:rPr lang="cs-CZ" dirty="0" smtClean="0"/>
              <a:t>Svou </a:t>
            </a:r>
            <a:r>
              <a:rPr lang="cs-CZ" dirty="0" smtClean="0"/>
              <a:t>práci a projekty </a:t>
            </a:r>
            <a:r>
              <a:rPr lang="cs-CZ" b="1" dirty="0" smtClean="0"/>
              <a:t>nereprodukovat</a:t>
            </a:r>
            <a:r>
              <a:rPr lang="cs-CZ" dirty="0" smtClean="0"/>
              <a:t>  genderové </a:t>
            </a:r>
            <a:r>
              <a:rPr lang="cs-CZ" b="1" dirty="0" smtClean="0"/>
              <a:t>stereotypy</a:t>
            </a:r>
            <a:r>
              <a:rPr lang="cs-CZ" dirty="0" smtClean="0"/>
              <a:t>.</a:t>
            </a:r>
          </a:p>
          <a:p>
            <a:r>
              <a:rPr lang="cs-CZ" dirty="0" smtClean="0"/>
              <a:t>Citlivě </a:t>
            </a:r>
            <a:r>
              <a:rPr lang="cs-CZ" dirty="0" smtClean="0"/>
              <a:t>zvažovat specifické </a:t>
            </a:r>
            <a:r>
              <a:rPr lang="cs-CZ" b="1" dirty="0" smtClean="0"/>
              <a:t>genderové dopady </a:t>
            </a:r>
            <a:r>
              <a:rPr lang="cs-CZ" dirty="0" smtClean="0"/>
              <a:t>na situaci a žitou zkušenost migrantů/migrantek.</a:t>
            </a:r>
          </a:p>
          <a:p>
            <a:r>
              <a:rPr lang="cs-CZ" b="1" dirty="0" smtClean="0"/>
              <a:t>Dát </a:t>
            </a:r>
            <a:r>
              <a:rPr lang="cs-CZ" b="1" dirty="0" smtClean="0"/>
              <a:t>hlas </a:t>
            </a:r>
            <a:r>
              <a:rPr lang="cs-CZ" dirty="0" smtClean="0"/>
              <a:t>samotným migrantům/</a:t>
            </a:r>
            <a:r>
              <a:rPr lang="cs-CZ" dirty="0" err="1" smtClean="0"/>
              <a:t>kám</a:t>
            </a:r>
            <a:r>
              <a:rPr lang="cs-CZ" dirty="0" smtClean="0"/>
              <a:t> (</a:t>
            </a:r>
            <a:r>
              <a:rPr lang="cs-CZ" dirty="0" err="1" smtClean="0"/>
              <a:t>agency</a:t>
            </a:r>
            <a:r>
              <a:rPr lang="cs-CZ" dirty="0" smtClean="0"/>
              <a:t>), aktivně (participativně) je zapojit do projektů</a:t>
            </a:r>
            <a:r>
              <a:rPr lang="cs-CZ" dirty="0" smtClean="0"/>
              <a:t>.</a:t>
            </a:r>
          </a:p>
          <a:p>
            <a:r>
              <a:rPr lang="cs-CZ" b="1" dirty="0" smtClean="0"/>
              <a:t>Propojovat</a:t>
            </a:r>
            <a:r>
              <a:rPr lang="cs-CZ" dirty="0" smtClean="0"/>
              <a:t> migrační agendu se obecnou agendou ženských organizací,  politik rovných příležitostí nebo pracovních práv. </a:t>
            </a:r>
          </a:p>
          <a:p>
            <a:r>
              <a:rPr lang="cs-CZ" b="1" dirty="0" smtClean="0"/>
              <a:t>Spolupráce</a:t>
            </a:r>
            <a:r>
              <a:rPr lang="cs-CZ" dirty="0" smtClean="0"/>
              <a:t> s „ne-migračními“ organizacemi- např. odbory.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29252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algn="ctr"/>
            <a:r>
              <a:rPr lang="cs-CZ" b="1" dirty="0" smtClean="0"/>
              <a:t>Děkuji za pozornost!</a:t>
            </a:r>
            <a:endParaRPr lang="cs-CZ" b="1" dirty="0"/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petra.ezzeddine@fhs.cuni.cz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18647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www.youtube.com/watch?v=lvDn-Q_uNXE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6189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                          Gender v migraci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b="1" dirty="0" smtClean="0"/>
          </a:p>
          <a:p>
            <a:r>
              <a:rPr lang="cs-CZ" b="1" dirty="0" smtClean="0"/>
              <a:t>gender </a:t>
            </a:r>
            <a:r>
              <a:rPr lang="cs-CZ" b="1" dirty="0" smtClean="0"/>
              <a:t>jako sociálně a historicky konstruovaná kategorie</a:t>
            </a:r>
          </a:p>
          <a:p>
            <a:r>
              <a:rPr lang="cs-CZ" dirty="0" smtClean="0"/>
              <a:t>gender v migraci neznamená </a:t>
            </a:r>
            <a:r>
              <a:rPr lang="cs-CZ" b="1" dirty="0" smtClean="0"/>
              <a:t>pouhé rozdělení </a:t>
            </a:r>
            <a:r>
              <a:rPr lang="cs-CZ" dirty="0" smtClean="0"/>
              <a:t>migrantů na muže a   ženy, uvádí je do sociálních vztahů a </a:t>
            </a:r>
            <a:r>
              <a:rPr lang="cs-CZ" dirty="0" smtClean="0"/>
              <a:t>polí/rolí</a:t>
            </a:r>
          </a:p>
          <a:p>
            <a:r>
              <a:rPr lang="cs-CZ" dirty="0" smtClean="0"/>
              <a:t>genderový </a:t>
            </a:r>
            <a:r>
              <a:rPr lang="cs-CZ" dirty="0" smtClean="0"/>
              <a:t>přístup </a:t>
            </a:r>
            <a:r>
              <a:rPr lang="cs-CZ" dirty="0" smtClean="0"/>
              <a:t>směřuje také  </a:t>
            </a:r>
            <a:r>
              <a:rPr lang="cs-CZ" dirty="0" smtClean="0"/>
              <a:t>svou pozornost také na jiné identity migrantů (sociální třída, etnicita, věk, sexuální identitu atd.) =  </a:t>
            </a:r>
            <a:r>
              <a:rPr lang="cs-CZ" b="1" dirty="0" smtClean="0"/>
              <a:t>INTERSEKCIONÁLNÍ PŘÍSTUP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794931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3600" b="1" dirty="0" smtClean="0"/>
              <a:t>       Gender </a:t>
            </a:r>
            <a:r>
              <a:rPr lang="cs-CZ" sz="3600" b="1" dirty="0" smtClean="0"/>
              <a:t>v migračních  </a:t>
            </a:r>
            <a:br>
              <a:rPr lang="cs-CZ" sz="3600" b="1" dirty="0" smtClean="0"/>
            </a:br>
            <a:r>
              <a:rPr lang="cs-CZ" sz="3600" b="1" dirty="0" smtClean="0"/>
              <a:t>a</a:t>
            </a:r>
            <a:r>
              <a:rPr lang="cs-CZ" sz="3600" b="1" dirty="0" smtClean="0"/>
              <a:t>      </a:t>
            </a: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/>
              <a:t> </a:t>
            </a:r>
            <a:r>
              <a:rPr lang="cs-CZ" sz="3600" b="1" dirty="0" smtClean="0"/>
              <a:t>        </a:t>
            </a:r>
            <a:r>
              <a:rPr lang="cs-CZ" sz="3600" b="1" dirty="0" smtClean="0"/>
              <a:t> </a:t>
            </a:r>
            <a:r>
              <a:rPr lang="cs-CZ" sz="3600" b="1" dirty="0" smtClean="0"/>
              <a:t>integračních politikách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Migrační a integrační politiky a programy/projekty: </a:t>
            </a:r>
            <a:r>
              <a:rPr lang="cs-CZ" b="1" dirty="0" smtClean="0"/>
              <a:t>gender jako neviditelná kategorie </a:t>
            </a:r>
            <a:r>
              <a:rPr lang="cs-CZ" dirty="0" smtClean="0"/>
              <a:t>(pracují s uniformní kategorií migranta)</a:t>
            </a:r>
          </a:p>
          <a:p>
            <a:r>
              <a:rPr lang="cs-CZ" b="1" dirty="0" smtClean="0"/>
              <a:t>nedostupnost </a:t>
            </a:r>
            <a:r>
              <a:rPr lang="cs-CZ" b="1" dirty="0" err="1" smtClean="0"/>
              <a:t>genderově</a:t>
            </a:r>
            <a:r>
              <a:rPr lang="cs-CZ" b="1" dirty="0" smtClean="0"/>
              <a:t> senzitivní </a:t>
            </a:r>
            <a:r>
              <a:rPr lang="cs-CZ" dirty="0" smtClean="0"/>
              <a:t>a </a:t>
            </a:r>
            <a:r>
              <a:rPr lang="cs-CZ" b="1" dirty="0" smtClean="0"/>
              <a:t>komplexní národní </a:t>
            </a:r>
            <a:r>
              <a:rPr lang="cs-CZ" b="1" dirty="0" smtClean="0"/>
              <a:t>statistiky migrace </a:t>
            </a:r>
            <a:endParaRPr lang="cs-CZ" b="1" dirty="0" smtClean="0"/>
          </a:p>
          <a:p>
            <a:r>
              <a:rPr lang="cs-CZ" sz="3000" b="1" dirty="0" smtClean="0"/>
              <a:t>Stereotypy</a:t>
            </a:r>
            <a:r>
              <a:rPr lang="cs-CZ" sz="3800" b="1" dirty="0" smtClean="0"/>
              <a:t>:  </a:t>
            </a:r>
          </a:p>
          <a:p>
            <a:r>
              <a:rPr lang="cs-CZ" b="1" dirty="0" smtClean="0"/>
              <a:t>Migranti</a:t>
            </a:r>
            <a:r>
              <a:rPr lang="cs-CZ" dirty="0" smtClean="0"/>
              <a:t>: </a:t>
            </a:r>
            <a:r>
              <a:rPr lang="cs-CZ" i="1" dirty="0" smtClean="0"/>
              <a:t>mladí, zdraví, bez sociálních a rodinných vztahů (nebo jsou tyto vztahy konstruovány etnocentricky), heterosexuální (případně genderové role jsou normativně naplňovány)</a:t>
            </a:r>
          </a:p>
          <a:p>
            <a:r>
              <a:rPr lang="cs-CZ" b="1" dirty="0" smtClean="0"/>
              <a:t>Migrantky:</a:t>
            </a:r>
            <a:r>
              <a:rPr lang="cs-CZ" dirty="0" smtClean="0"/>
              <a:t> </a:t>
            </a:r>
            <a:r>
              <a:rPr lang="cs-CZ" i="1" dirty="0" smtClean="0"/>
              <a:t>pasivní následovatelky, potencionální oběti migrace, pečovatelky (v reprodukční roli), „ opouští děti “, můžou pracovat  jenom jako pracovnice  v domácnostech</a:t>
            </a:r>
          </a:p>
          <a:p>
            <a:r>
              <a:rPr lang="cs-CZ" b="1" dirty="0" smtClean="0"/>
              <a:t>Migranti:</a:t>
            </a:r>
            <a:r>
              <a:rPr lang="cs-CZ" dirty="0" smtClean="0"/>
              <a:t> </a:t>
            </a:r>
            <a:r>
              <a:rPr lang="cs-CZ" i="1" dirty="0" smtClean="0"/>
              <a:t>nebezpeční, konkurenti na trhu práce, živitelé rodiny, emočně netrpí (např. v situaci transnacionálního otcovství), sňatkový podvodníci</a:t>
            </a:r>
          </a:p>
        </p:txBody>
      </p:sp>
    </p:spTree>
    <p:extLst>
      <p:ext uri="{BB962C8B-B14F-4D97-AF65-F5344CB8AC3E}">
        <p14:creationId xmlns:p14="http://schemas.microsoft.com/office/powerpoint/2010/main" val="502110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                       </a:t>
            </a:r>
            <a:r>
              <a:rPr lang="cs-CZ" b="1" dirty="0" smtClean="0"/>
              <a:t>Ženy </a:t>
            </a:r>
            <a:r>
              <a:rPr lang="cs-CZ" b="1" dirty="0" smtClean="0"/>
              <a:t>v migraci</a:t>
            </a:r>
            <a:br>
              <a:rPr lang="cs-CZ" b="1" dirty="0" smtClean="0"/>
            </a:br>
            <a:r>
              <a:rPr lang="cs-CZ" b="1" i="1" dirty="0" smtClean="0"/>
              <a:t>                                  Péče  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b="1" dirty="0" smtClean="0"/>
              <a:t>Migrace </a:t>
            </a:r>
            <a:r>
              <a:rPr lang="cs-CZ" b="1" dirty="0" smtClean="0"/>
              <a:t>a péče </a:t>
            </a:r>
            <a:r>
              <a:rPr lang="cs-CZ" dirty="0" smtClean="0"/>
              <a:t>jsou </a:t>
            </a:r>
            <a:r>
              <a:rPr lang="cs-CZ" b="1" dirty="0" smtClean="0"/>
              <a:t>vzájemně</a:t>
            </a:r>
            <a:r>
              <a:rPr lang="cs-CZ" dirty="0" smtClean="0"/>
              <a:t> propojeny.</a:t>
            </a:r>
          </a:p>
          <a:p>
            <a:r>
              <a:rPr lang="cs-CZ" altLang="en-US" dirty="0" smtClean="0"/>
              <a:t>Genderové role a zodpovědnosti </a:t>
            </a:r>
            <a:r>
              <a:rPr lang="cs-CZ" altLang="en-US" b="1" dirty="0" smtClean="0"/>
              <a:t>ovlivňují způsoby migrace</a:t>
            </a:r>
            <a:r>
              <a:rPr lang="cs-CZ" altLang="en-US" dirty="0" smtClean="0"/>
              <a:t>.</a:t>
            </a:r>
          </a:p>
          <a:p>
            <a:r>
              <a:rPr lang="cs-CZ" dirty="0" smtClean="0"/>
              <a:t>Nárůst </a:t>
            </a:r>
            <a:r>
              <a:rPr lang="cs-CZ" b="1" dirty="0" smtClean="0"/>
              <a:t>transnacionálních forem péče</a:t>
            </a:r>
            <a:r>
              <a:rPr lang="cs-CZ" dirty="0" smtClean="0"/>
              <a:t>: o děti a seniory.</a:t>
            </a:r>
          </a:p>
          <a:p>
            <a:r>
              <a:rPr lang="cs-CZ" altLang="en-US" dirty="0" smtClean="0"/>
              <a:t>Ženy </a:t>
            </a:r>
            <a:r>
              <a:rPr lang="cs-CZ" altLang="en-US" b="1" dirty="0" smtClean="0"/>
              <a:t>jsou více než muži </a:t>
            </a:r>
            <a:r>
              <a:rPr lang="cs-CZ" altLang="en-US" dirty="0" smtClean="0"/>
              <a:t>(normativně) nuceny </a:t>
            </a:r>
            <a:r>
              <a:rPr lang="cs-CZ" altLang="en-US" b="1" dirty="0" smtClean="0"/>
              <a:t>koordinovat práci a péči</a:t>
            </a:r>
            <a:r>
              <a:rPr lang="cs-CZ" altLang="en-US" dirty="0" smtClean="0"/>
              <a:t>/podobně jak je tomu u žen z majoritní populace.</a:t>
            </a:r>
          </a:p>
          <a:p>
            <a:r>
              <a:rPr lang="cs-CZ" altLang="en-US" b="1" dirty="0" smtClean="0"/>
              <a:t>Limity péče pro profesní výběr a pracovní dráhy </a:t>
            </a:r>
            <a:r>
              <a:rPr lang="cs-CZ" altLang="en-US" dirty="0" smtClean="0"/>
              <a:t>(souvisí s časovou autonomií a malému zapojení mužů-podobné i v majoritní </a:t>
            </a:r>
            <a:r>
              <a:rPr lang="cs-CZ" altLang="en-US" dirty="0" smtClean="0"/>
              <a:t>společnosti).</a:t>
            </a:r>
            <a:endParaRPr lang="en-GB" altLang="en-US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7553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           </a:t>
            </a:r>
            <a:r>
              <a:rPr lang="cs-CZ" b="1" dirty="0" smtClean="0"/>
              <a:t>Ženy</a:t>
            </a:r>
            <a:r>
              <a:rPr lang="cs-CZ" dirty="0" smtClean="0"/>
              <a:t> </a:t>
            </a:r>
            <a:r>
              <a:rPr lang="cs-CZ" b="1" dirty="0" smtClean="0"/>
              <a:t>v </a:t>
            </a:r>
            <a:r>
              <a:rPr lang="cs-CZ" b="1" dirty="0" smtClean="0"/>
              <a:t>migraci</a:t>
            </a:r>
            <a:br>
              <a:rPr lang="cs-CZ" b="1" dirty="0" smtClean="0"/>
            </a:br>
            <a:r>
              <a:rPr lang="cs-CZ" b="1" dirty="0" smtClean="0"/>
              <a:t>                                   </a:t>
            </a:r>
            <a:r>
              <a:rPr lang="cs-CZ" b="1" i="1" dirty="0" smtClean="0"/>
              <a:t>Práce    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Feminizace migrace: v ČR 270 000 </a:t>
            </a:r>
            <a:r>
              <a:rPr lang="cs-CZ" b="1" dirty="0" err="1" smtClean="0"/>
              <a:t>žien</a:t>
            </a:r>
            <a:r>
              <a:rPr lang="cs-CZ" b="1" dirty="0" smtClean="0"/>
              <a:t> </a:t>
            </a:r>
            <a:r>
              <a:rPr lang="cs-CZ" b="1" dirty="0" err="1" smtClean="0"/>
              <a:t>migrantiek</a:t>
            </a:r>
            <a:r>
              <a:rPr lang="cs-CZ" b="1" dirty="0" smtClean="0"/>
              <a:t> (42%), 70% zapojených na trhu práce.</a:t>
            </a:r>
          </a:p>
          <a:p>
            <a:r>
              <a:rPr lang="cs-CZ" dirty="0" smtClean="0"/>
              <a:t>Migrantky </a:t>
            </a:r>
            <a:r>
              <a:rPr lang="cs-CZ" b="1" dirty="0"/>
              <a:t>obsazují spíše sektor servisu a služeb</a:t>
            </a:r>
            <a:r>
              <a:rPr lang="cs-CZ" dirty="0"/>
              <a:t>, muži sektor stavebnictví a průmyslu. </a:t>
            </a:r>
          </a:p>
          <a:p>
            <a:r>
              <a:rPr lang="cs-CZ" altLang="en-US" b="1" dirty="0" smtClean="0"/>
              <a:t>Migrantky </a:t>
            </a:r>
            <a:r>
              <a:rPr lang="cs-CZ" altLang="en-US" b="1" dirty="0" smtClean="0"/>
              <a:t>dostávají menší plat ve stejných pozicích /profesích jako muži </a:t>
            </a:r>
            <a:r>
              <a:rPr lang="cs-CZ" altLang="en-US" dirty="0" smtClean="0"/>
              <a:t>migranti-tzv. gender </a:t>
            </a:r>
            <a:r>
              <a:rPr lang="cs-CZ" altLang="en-US" dirty="0" err="1" smtClean="0"/>
              <a:t>pay</a:t>
            </a:r>
            <a:r>
              <a:rPr lang="cs-CZ" altLang="en-US" dirty="0" smtClean="0"/>
              <a:t>-gap </a:t>
            </a:r>
            <a:r>
              <a:rPr lang="cs-CZ" altLang="en-US" dirty="0" smtClean="0"/>
              <a:t>(a to i v situaci hůře placených nekvalifikovaných profesích.</a:t>
            </a:r>
            <a:endParaRPr lang="cs-CZ" dirty="0" smtClean="0"/>
          </a:p>
          <a:p>
            <a:r>
              <a:rPr lang="cs-CZ" dirty="0" smtClean="0"/>
              <a:t>V rodinném podnikání </a:t>
            </a:r>
            <a:r>
              <a:rPr lang="cs-CZ" b="1" dirty="0" smtClean="0"/>
              <a:t>finančně </a:t>
            </a:r>
            <a:r>
              <a:rPr lang="cs-CZ" b="1" dirty="0" smtClean="0"/>
              <a:t>závislé </a:t>
            </a:r>
            <a:r>
              <a:rPr lang="cs-CZ" dirty="0" smtClean="0"/>
              <a:t>na partnerovi/</a:t>
            </a:r>
            <a:r>
              <a:rPr lang="cs-CZ" dirty="0" err="1" smtClean="0"/>
              <a:t>ce</a:t>
            </a:r>
            <a:r>
              <a:rPr lang="cs-CZ" dirty="0" smtClean="0"/>
              <a:t>.</a:t>
            </a:r>
          </a:p>
          <a:p>
            <a:r>
              <a:rPr lang="cs-CZ" dirty="0" smtClean="0"/>
              <a:t>Důležitá je pobytová </a:t>
            </a:r>
            <a:r>
              <a:rPr lang="cs-CZ" b="1" dirty="0" smtClean="0"/>
              <a:t>autonomie/pobytová závislost na partnerovi vytváří prostor pro nerovnosti/domácí násilí.</a:t>
            </a:r>
          </a:p>
          <a:p>
            <a:r>
              <a:rPr lang="cs-CZ" b="1" dirty="0" smtClean="0"/>
              <a:t>Cirkulární migrace: forma slaďování práce a péče na dálku=</a:t>
            </a:r>
            <a:r>
              <a:rPr lang="cs-CZ" dirty="0" smtClean="0"/>
              <a:t>volba méně kvalifikované práce / kombinace s jinou </a:t>
            </a:r>
            <a:r>
              <a:rPr lang="cs-CZ" dirty="0" smtClean="0"/>
              <a:t>ženou- migrantkou</a:t>
            </a:r>
            <a:r>
              <a:rPr lang="cs-CZ" dirty="0" smtClean="0"/>
              <a:t>.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89213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209800" y="2130426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s-CZ" sz="4400"/>
              <a:t>   </a:t>
            </a:r>
          </a:p>
        </p:txBody>
      </p:sp>
      <p:sp>
        <p:nvSpPr>
          <p:cNvPr id="3076" name="Nadpis 3"/>
          <p:cNvSpPr>
            <a:spLocks noGrp="1"/>
          </p:cNvSpPr>
          <p:nvPr>
            <p:ph type="title"/>
          </p:nvPr>
        </p:nvSpPr>
        <p:spPr>
          <a:xfrm>
            <a:off x="2209800" y="128589"/>
            <a:ext cx="7996238" cy="1787525"/>
          </a:xfrm>
        </p:spPr>
        <p:txBody>
          <a:bodyPr>
            <a:normAutofit fontScale="90000"/>
          </a:bodyPr>
          <a:lstStyle/>
          <a:p>
            <a:pPr algn="r">
              <a:buFont typeface="Times New Roman" pitchFamily="16" charset="0"/>
              <a:buNone/>
              <a:defRPr/>
            </a:pPr>
            <a:r>
              <a:rPr lang="cs-CZ" altLang="cs-CZ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											</a:t>
            </a:r>
            <a:r>
              <a:rPr lang="cs-CZ" alt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Příklad dobré praxe: SIMI</a:t>
            </a:r>
            <a:endParaRPr lang="cs-CZ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6149" name="Zástupný symbol pro obsah 4"/>
          <p:cNvSpPr>
            <a:spLocks noGrp="1"/>
          </p:cNvSpPr>
          <p:nvPr>
            <p:ph idx="1"/>
          </p:nvPr>
        </p:nvSpPr>
        <p:spPr>
          <a:xfrm>
            <a:off x="2475344" y="1916114"/>
            <a:ext cx="8192655" cy="4205286"/>
          </a:xfrm>
        </p:spPr>
        <p:txBody>
          <a:bodyPr>
            <a:noAutofit/>
          </a:bodyPr>
          <a:lstStyle/>
          <a:p>
            <a:pPr>
              <a:spcBef>
                <a:spcPts val="700"/>
              </a:spcBef>
            </a:pPr>
            <a:r>
              <a:rPr lang="cs-CZ" altLang="cs-CZ" sz="2000" b="1" dirty="0"/>
              <a:t>CÍL</a:t>
            </a:r>
            <a:r>
              <a:rPr lang="cs-CZ" altLang="cs-CZ" sz="2000" dirty="0"/>
              <a:t>: </a:t>
            </a:r>
            <a:r>
              <a:rPr lang="cs-CZ" altLang="cs-CZ" sz="2000" b="1" dirty="0"/>
              <a:t>přispět k narovnání a zviditelnění specifického postavení migrantek v </a:t>
            </a:r>
            <a:r>
              <a:rPr lang="cs-CZ" altLang="cs-CZ" sz="2000" b="1" dirty="0" smtClean="0"/>
              <a:t>ČR</a:t>
            </a:r>
          </a:p>
          <a:p>
            <a:pPr>
              <a:spcBef>
                <a:spcPts val="700"/>
              </a:spcBef>
            </a:pPr>
            <a:r>
              <a:rPr lang="cs-CZ" altLang="cs-CZ" sz="2000" b="1" dirty="0" smtClean="0"/>
              <a:t>a.) </a:t>
            </a:r>
            <a:r>
              <a:rPr lang="cs-CZ" altLang="cs-CZ" sz="2000" dirty="0" smtClean="0"/>
              <a:t>poukázat na strukturálně podmíněné (tzv. mnohonásobné) </a:t>
            </a:r>
            <a:r>
              <a:rPr lang="cs-CZ" altLang="cs-CZ" sz="2000" b="1" dirty="0" smtClean="0"/>
              <a:t>znevýhodnění </a:t>
            </a:r>
            <a:r>
              <a:rPr lang="cs-CZ" altLang="cs-CZ" sz="2000" dirty="0" smtClean="0"/>
              <a:t>migrantek </a:t>
            </a:r>
          </a:p>
          <a:p>
            <a:pPr>
              <a:spcBef>
                <a:spcPts val="700"/>
              </a:spcBef>
            </a:pPr>
            <a:r>
              <a:rPr lang="cs-CZ" altLang="cs-CZ" sz="2000" b="1" dirty="0" smtClean="0"/>
              <a:t> b.) </a:t>
            </a:r>
            <a:r>
              <a:rPr lang="cs-CZ" altLang="cs-CZ" sz="2000" dirty="0" smtClean="0"/>
              <a:t>poukázat  </a:t>
            </a:r>
            <a:r>
              <a:rPr lang="cs-CZ" altLang="cs-CZ" sz="2000" b="1" dirty="0" smtClean="0"/>
              <a:t>na podobnou zkušenost žen </a:t>
            </a:r>
            <a:r>
              <a:rPr lang="cs-CZ" altLang="cs-CZ" sz="2000" dirty="0" smtClean="0"/>
              <a:t>s migrační a integrační historií a ženami s majoritní populace  </a:t>
            </a:r>
            <a:r>
              <a:rPr lang="cs-CZ" altLang="cs-CZ" sz="2000" b="1" dirty="0" smtClean="0"/>
              <a:t>(ženy s migrační /uprchlickou zkušeností)</a:t>
            </a:r>
          </a:p>
          <a:p>
            <a:pPr>
              <a:spcBef>
                <a:spcPts val="700"/>
              </a:spcBef>
            </a:pPr>
            <a:r>
              <a:rPr lang="cs-CZ" altLang="cs-CZ" sz="2000" b="1" dirty="0" smtClean="0"/>
              <a:t>DRUHY AKTIVIT</a:t>
            </a:r>
            <a:r>
              <a:rPr lang="cs-CZ" altLang="cs-CZ" sz="2000" dirty="0" smtClean="0"/>
              <a:t>:</a:t>
            </a:r>
            <a:endParaRPr lang="cs-CZ" altLang="cs-CZ" sz="2000" dirty="0"/>
          </a:p>
          <a:p>
            <a:pPr>
              <a:spcBef>
                <a:spcPts val="700"/>
              </a:spcBef>
            </a:pPr>
            <a:r>
              <a:rPr lang="cs-CZ" altLang="cs-CZ" sz="1800" b="1" dirty="0" smtClean="0"/>
              <a:t>Poradenství</a:t>
            </a:r>
          </a:p>
          <a:p>
            <a:pPr>
              <a:spcBef>
                <a:spcPts val="700"/>
              </a:spcBef>
            </a:pPr>
            <a:r>
              <a:rPr lang="cs-CZ" altLang="cs-CZ" sz="1800" b="1" dirty="0" smtClean="0"/>
              <a:t>Zvyšování informovanosti </a:t>
            </a:r>
            <a:r>
              <a:rPr lang="cs-CZ" altLang="cs-CZ" sz="1800" b="1" dirty="0"/>
              <a:t>a angažovanosti migrantek </a:t>
            </a:r>
            <a:endParaRPr lang="cs-CZ" altLang="cs-CZ" sz="1800" b="1" dirty="0" smtClean="0"/>
          </a:p>
          <a:p>
            <a:pPr>
              <a:spcBef>
                <a:spcPts val="700"/>
              </a:spcBef>
            </a:pPr>
            <a:r>
              <a:rPr lang="cs-CZ" altLang="cs-CZ" sz="1800" b="1" dirty="0" smtClean="0"/>
              <a:t>Výzkum</a:t>
            </a:r>
          </a:p>
          <a:p>
            <a:pPr>
              <a:spcBef>
                <a:spcPts val="700"/>
              </a:spcBef>
            </a:pPr>
            <a:r>
              <a:rPr lang="cs-CZ" altLang="cs-CZ" sz="1800" b="1" dirty="0" smtClean="0"/>
              <a:t>Vzdělávání a  </a:t>
            </a:r>
            <a:r>
              <a:rPr lang="cs-CZ" altLang="cs-CZ" sz="1800" b="1" dirty="0"/>
              <a:t>osvěta </a:t>
            </a:r>
            <a:r>
              <a:rPr lang="cs-CZ" altLang="cs-CZ" sz="1800" b="1" dirty="0" smtClean="0"/>
              <a:t>veřejnosti</a:t>
            </a:r>
            <a:endParaRPr lang="cs-CZ" altLang="cs-CZ" sz="1800" b="1" dirty="0"/>
          </a:p>
          <a:p>
            <a:pPr>
              <a:spcBef>
                <a:spcPts val="700"/>
              </a:spcBef>
            </a:pPr>
            <a:r>
              <a:rPr lang="cs-CZ" altLang="cs-CZ" sz="1800" b="1" dirty="0" err="1"/>
              <a:t>Networking</a:t>
            </a:r>
            <a:r>
              <a:rPr lang="cs-CZ" altLang="cs-CZ" sz="1800" b="1" dirty="0"/>
              <a:t> a rozvoj spolupráce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1800" b="1" dirty="0" err="1" smtClean="0"/>
              <a:t>Advokační</a:t>
            </a:r>
            <a:r>
              <a:rPr lang="cs-CZ" altLang="cs-CZ" sz="1800" b="1" dirty="0" smtClean="0"/>
              <a:t> </a:t>
            </a:r>
            <a:r>
              <a:rPr lang="cs-CZ" altLang="cs-CZ" sz="1800" b="1" dirty="0"/>
              <a:t>a </a:t>
            </a:r>
            <a:r>
              <a:rPr lang="cs-CZ" altLang="cs-CZ" sz="1800" b="1" dirty="0" err="1"/>
              <a:t>watchdogová</a:t>
            </a:r>
            <a:r>
              <a:rPr lang="cs-CZ" altLang="cs-CZ" sz="1800" b="1" dirty="0"/>
              <a:t> </a:t>
            </a:r>
            <a:r>
              <a:rPr lang="cs-CZ" altLang="cs-CZ" sz="1800" b="1" dirty="0" smtClean="0"/>
              <a:t>činnost</a:t>
            </a:r>
            <a:endParaRPr lang="en-US" altLang="cs-CZ" sz="1800" dirty="0"/>
          </a:p>
        </p:txBody>
      </p:sp>
    </p:spTree>
    <p:extLst>
      <p:ext uri="{BB962C8B-B14F-4D97-AF65-F5344CB8AC3E}">
        <p14:creationId xmlns:p14="http://schemas.microsoft.com/office/powerpoint/2010/main" val="42304774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981200" y="515938"/>
            <a:ext cx="8686800" cy="108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r>
              <a:rPr lang="en-US" altLang="cs-CZ" sz="4400" dirty="0"/>
              <a:t>   </a:t>
            </a:r>
            <a:r>
              <a:rPr lang="cs-CZ" altLang="cs-CZ" sz="4400" dirty="0"/>
              <a:t>								</a:t>
            </a:r>
            <a:r>
              <a:rPr lang="cs-CZ" altLang="cs-CZ" sz="4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Advokacie</a:t>
            </a:r>
            <a:r>
              <a:rPr lang="en-US" altLang="cs-CZ" sz="4400" dirty="0"/>
              <a:t>	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2271713" y="1495426"/>
            <a:ext cx="8374062" cy="466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17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700"/>
              </a:spcBef>
              <a:buClrTx/>
              <a:buSzTx/>
              <a:defRPr/>
            </a:pPr>
            <a:endParaRPr lang="cs-CZ" altLang="cs-CZ" sz="2800" b="1" dirty="0">
              <a:solidFill>
                <a:srgbClr val="FF6600"/>
              </a:solidFill>
            </a:endParaRPr>
          </a:p>
          <a:p>
            <a:pPr>
              <a:spcBef>
                <a:spcPts val="700"/>
              </a:spcBef>
              <a:buClrTx/>
              <a:buSzTx/>
              <a:defRPr/>
            </a:pPr>
            <a:endParaRPr lang="cs-CZ" altLang="cs-CZ" sz="2800" b="1" dirty="0">
              <a:solidFill>
                <a:srgbClr val="FF6600"/>
              </a:solidFill>
            </a:endParaRPr>
          </a:p>
          <a:p>
            <a:pPr>
              <a:spcBef>
                <a:spcPts val="700"/>
              </a:spcBef>
              <a:buClrTx/>
              <a:buSzTx/>
              <a:defRPr/>
            </a:pPr>
            <a:endParaRPr lang="cs-CZ" altLang="cs-CZ" sz="2800" b="1" dirty="0">
              <a:solidFill>
                <a:srgbClr val="FF6600"/>
              </a:solidFill>
            </a:endParaRPr>
          </a:p>
          <a:p>
            <a:pPr>
              <a:spcBef>
                <a:spcPts val="700"/>
              </a:spcBef>
              <a:buClrTx/>
              <a:buSzTx/>
              <a:defRPr/>
            </a:pPr>
            <a:endParaRPr lang="cs-CZ" altLang="cs-CZ" sz="2800" b="1" dirty="0">
              <a:solidFill>
                <a:srgbClr val="FF6600"/>
              </a:solidFill>
            </a:endParaRPr>
          </a:p>
          <a:p>
            <a:pPr>
              <a:spcBef>
                <a:spcPts val="700"/>
              </a:spcBef>
              <a:buClrTx/>
              <a:buSzTx/>
              <a:defRPr/>
            </a:pPr>
            <a:endParaRPr lang="cs-CZ" altLang="cs-CZ" sz="1000" b="1" dirty="0">
              <a:solidFill>
                <a:srgbClr val="FF6600"/>
              </a:solidFill>
            </a:endParaRPr>
          </a:p>
          <a:p>
            <a:pPr>
              <a:spcBef>
                <a:spcPts val="700"/>
              </a:spcBef>
              <a:buClrTx/>
              <a:buSzTx/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Interrupce – </a:t>
            </a:r>
            <a:r>
              <a:rPr lang="cs-CZ" altLang="cs-CZ" sz="2400" dirty="0">
                <a:solidFill>
                  <a:schemeClr val="tx1"/>
                </a:solidFill>
              </a:rPr>
              <a:t>legislativní návrhy</a:t>
            </a:r>
          </a:p>
          <a:p>
            <a:pPr>
              <a:spcBef>
                <a:spcPts val="700"/>
              </a:spcBef>
              <a:buClrTx/>
              <a:buSzTx/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Domácí </a:t>
            </a:r>
            <a:r>
              <a:rPr lang="cs-CZ" altLang="cs-CZ" sz="2400" b="1" dirty="0">
                <a:solidFill>
                  <a:schemeClr val="tx1"/>
                </a:solidFill>
              </a:rPr>
              <a:t>násilí – </a:t>
            </a:r>
            <a:r>
              <a:rPr lang="cs-CZ" altLang="cs-CZ" sz="2400" dirty="0">
                <a:solidFill>
                  <a:schemeClr val="tx1"/>
                </a:solidFill>
              </a:rPr>
              <a:t>doporučení</a:t>
            </a:r>
          </a:p>
          <a:p>
            <a:pPr>
              <a:spcBef>
                <a:spcPts val="700"/>
              </a:spcBef>
              <a:buClrTx/>
              <a:buSzTx/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Dopady </a:t>
            </a:r>
            <a:r>
              <a:rPr lang="cs-CZ" altLang="cs-CZ" sz="2400" b="1" dirty="0" smtClean="0">
                <a:solidFill>
                  <a:schemeClr val="tx1"/>
                </a:solidFill>
              </a:rPr>
              <a:t>pandemie Covid19</a:t>
            </a:r>
            <a:endParaRPr lang="cs-CZ" altLang="cs-CZ" sz="2400" b="1" dirty="0">
              <a:solidFill>
                <a:schemeClr val="tx1"/>
              </a:solidFill>
            </a:endParaRPr>
          </a:p>
          <a:p>
            <a:pPr marL="346075" indent="-342900">
              <a:spcBef>
                <a:spcPts val="700"/>
              </a:spcBef>
              <a:buClrTx/>
              <a:buSzTx/>
              <a:buFontTx/>
              <a:buChar char="-"/>
              <a:defRPr/>
            </a:pPr>
            <a:r>
              <a:rPr lang="cs-CZ" altLang="cs-CZ" sz="1600" dirty="0" err="1">
                <a:solidFill>
                  <a:schemeClr val="tx1"/>
                </a:solidFill>
              </a:rPr>
              <a:t>Policy</a:t>
            </a:r>
            <a:r>
              <a:rPr lang="cs-CZ" altLang="cs-CZ" sz="1600" dirty="0">
                <a:solidFill>
                  <a:schemeClr val="tx1"/>
                </a:solidFill>
              </a:rPr>
              <a:t> </a:t>
            </a:r>
            <a:r>
              <a:rPr lang="cs-CZ" altLang="cs-CZ" sz="1600" dirty="0" err="1">
                <a:solidFill>
                  <a:schemeClr val="tx1"/>
                </a:solidFill>
              </a:rPr>
              <a:t>briefs</a:t>
            </a:r>
            <a:r>
              <a:rPr lang="cs-CZ" altLang="cs-CZ" sz="1600" dirty="0">
                <a:solidFill>
                  <a:schemeClr val="tx1"/>
                </a:solidFill>
              </a:rPr>
              <a:t> – zdraví, sektor péče</a:t>
            </a:r>
          </a:p>
          <a:p>
            <a:pPr marL="346075" indent="-342900">
              <a:spcBef>
                <a:spcPts val="700"/>
              </a:spcBef>
              <a:buClrTx/>
              <a:buSzTx/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</a:rPr>
              <a:t>Připomínky  - cizinecké otázky</a:t>
            </a:r>
          </a:p>
          <a:p>
            <a:pPr marL="346075" indent="-342900">
              <a:spcBef>
                <a:spcPts val="700"/>
              </a:spcBef>
              <a:buClrTx/>
              <a:buSzTx/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</a:rPr>
              <a:t>Stínová zpráva CEDAW / </a:t>
            </a:r>
            <a:r>
              <a:rPr lang="cs-CZ" altLang="cs-CZ" sz="1600" dirty="0" err="1" smtClean="0">
                <a:solidFill>
                  <a:schemeClr val="tx1"/>
                </a:solidFill>
              </a:rPr>
              <a:t>Factsheet</a:t>
            </a:r>
            <a:endParaRPr lang="cs-CZ" altLang="cs-CZ" sz="1600" dirty="0" smtClean="0">
              <a:solidFill>
                <a:schemeClr val="tx1"/>
              </a:solidFill>
            </a:endParaRPr>
          </a:p>
          <a:p>
            <a:pPr marL="346075" indent="-342900">
              <a:spcBef>
                <a:spcPts val="700"/>
              </a:spcBef>
              <a:buClrTx/>
              <a:buSzTx/>
              <a:buFontTx/>
              <a:buChar char="-"/>
              <a:defRPr/>
            </a:pPr>
            <a:r>
              <a:rPr lang="cs-CZ" altLang="cs-CZ" sz="1600" dirty="0" smtClean="0">
                <a:solidFill>
                  <a:schemeClr val="tx1"/>
                </a:solidFill>
              </a:rPr>
              <a:t>Spolupráce s odbory</a:t>
            </a:r>
          </a:p>
          <a:p>
            <a:pPr marL="346075" indent="-342900">
              <a:spcBef>
                <a:spcPts val="700"/>
              </a:spcBef>
              <a:buClrTx/>
              <a:buSzTx/>
              <a:buFontTx/>
              <a:buChar char="-"/>
              <a:defRPr/>
            </a:pPr>
            <a:r>
              <a:rPr lang="cs-CZ" altLang="cs-CZ" sz="1600" dirty="0" smtClean="0">
                <a:solidFill>
                  <a:schemeClr val="tx1"/>
                </a:solidFill>
              </a:rPr>
              <a:t>Workshop o duševním zdraví </a:t>
            </a:r>
            <a:endParaRPr lang="cs-CZ" altLang="cs-CZ" sz="1600" b="1" dirty="0">
              <a:solidFill>
                <a:srgbClr val="FF6600"/>
              </a:solidFill>
            </a:endParaRPr>
          </a:p>
        </p:txBody>
      </p:sp>
      <p:pic>
        <p:nvPicPr>
          <p:cNvPr id="8197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1495426"/>
            <a:ext cx="84550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3776663"/>
            <a:ext cx="3859212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8580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2209800" y="2130426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s-CZ" sz="4400"/>
              <a:t>  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1" y="128589"/>
            <a:ext cx="8507413" cy="1303337"/>
          </a:xfrm>
        </p:spPr>
        <p:txBody>
          <a:bodyPr/>
          <a:lstStyle/>
          <a:p>
            <a:pPr algn="r">
              <a:defRPr/>
            </a:pPr>
            <a:r>
              <a:rPr lang="cs-CZ" altLang="cs-CZ" b="1" dirty="0" smtClean="0"/>
              <a:t>Osvěta</a:t>
            </a:r>
            <a:endParaRPr lang="en-US" altLang="cs-CZ" b="1" dirty="0" smtClean="0"/>
          </a:p>
        </p:txBody>
      </p:sp>
      <p:sp>
        <p:nvSpPr>
          <p:cNvPr id="10245" name="Zástupný symbol pro obsah 2"/>
          <p:cNvSpPr>
            <a:spLocks noGrp="1"/>
          </p:cNvSpPr>
          <p:nvPr>
            <p:ph idx="1"/>
          </p:nvPr>
        </p:nvSpPr>
        <p:spPr>
          <a:xfrm>
            <a:off x="2209801" y="1412876"/>
            <a:ext cx="8278813" cy="4708525"/>
          </a:xfrm>
        </p:spPr>
        <p:txBody>
          <a:bodyPr/>
          <a:lstStyle/>
          <a:p>
            <a:pPr marL="457200" indent="-457200"/>
            <a:endParaRPr lang="cs-CZ" altLang="cs-CZ" sz="1400" dirty="0"/>
          </a:p>
          <a:p>
            <a:pPr marL="457200" indent="-457200"/>
            <a:r>
              <a:rPr lang="cs-CZ" altLang="cs-CZ" sz="2400" b="1" dirty="0" smtClean="0"/>
              <a:t>Semináře o ženách v migraci</a:t>
            </a:r>
          </a:p>
          <a:p>
            <a:pPr marL="457200" indent="-457200"/>
            <a:r>
              <a:rPr lang="cs-CZ" altLang="cs-CZ" sz="2400" b="1" dirty="0" smtClean="0"/>
              <a:t>Veřejné diskuse, filmové projekce</a:t>
            </a:r>
            <a:endParaRPr lang="cs-CZ" altLang="cs-CZ" sz="2400" b="1" dirty="0" smtClean="0"/>
          </a:p>
          <a:p>
            <a:pPr marL="457200" indent="-457200"/>
            <a:r>
              <a:rPr lang="cs-CZ" altLang="cs-CZ" sz="2400" b="1" dirty="0" err="1" smtClean="0"/>
              <a:t>Storytelling</a:t>
            </a:r>
            <a:r>
              <a:rPr lang="cs-CZ" altLang="cs-CZ" sz="2400" b="1" dirty="0" smtClean="0"/>
              <a:t> </a:t>
            </a:r>
          </a:p>
          <a:p>
            <a:pPr marL="457200" indent="-457200"/>
            <a:r>
              <a:rPr lang="cs-CZ" altLang="cs-CZ" sz="2400" b="1" dirty="0" smtClean="0"/>
              <a:t>Sociální kampaně</a:t>
            </a:r>
            <a:endParaRPr lang="cs-CZ" altLang="cs-CZ" sz="2400" b="1" dirty="0" smtClean="0"/>
          </a:p>
          <a:p>
            <a:pPr marL="457200" indent="-457200"/>
            <a:r>
              <a:rPr lang="cs-CZ" altLang="cs-CZ" sz="2400" b="1" dirty="0" smtClean="0"/>
              <a:t>Blog / rozhlas. pořady </a:t>
            </a:r>
            <a:r>
              <a:rPr lang="cs-CZ" altLang="cs-CZ" sz="2400" b="1" dirty="0" err="1" smtClean="0"/>
              <a:t>ČRo</a:t>
            </a:r>
            <a:endParaRPr lang="cs-CZ" altLang="cs-CZ" sz="2400" b="1" dirty="0" smtClean="0"/>
          </a:p>
          <a:p>
            <a:pPr marL="457200" indent="-457200"/>
            <a:r>
              <a:rPr lang="cs-CZ" altLang="cs-CZ" sz="2400" b="1" dirty="0" smtClean="0"/>
              <a:t>Zpravodaj ženy v migraci</a:t>
            </a:r>
          </a:p>
          <a:p>
            <a:pPr marL="457200" indent="-457200"/>
            <a:endParaRPr lang="cs-CZ" altLang="cs-CZ" dirty="0" smtClean="0"/>
          </a:p>
        </p:txBody>
      </p:sp>
      <p:pic>
        <p:nvPicPr>
          <p:cNvPr id="10246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4662488"/>
            <a:ext cx="4138612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2420939"/>
            <a:ext cx="31242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9" y="4656138"/>
            <a:ext cx="3875087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0571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Stupně šedé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atované skl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3343</TotalTime>
  <Words>599</Words>
  <Application>Microsoft Office PowerPoint</Application>
  <PresentationFormat>Širokoúhlá obrazovka</PresentationFormat>
  <Paragraphs>86</Paragraphs>
  <Slides>11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MS PGothic</vt:lpstr>
      <vt:lpstr>Arial</vt:lpstr>
      <vt:lpstr>Calibri</vt:lpstr>
      <vt:lpstr>Cambria</vt:lpstr>
      <vt:lpstr>Times New Roman</vt:lpstr>
      <vt:lpstr>Office Theme</vt:lpstr>
      <vt:lpstr>Zviditelňování žen v migrační agendě </vt:lpstr>
      <vt:lpstr>Prezentace aplikace PowerPoint</vt:lpstr>
      <vt:lpstr>                          Gender v migraci</vt:lpstr>
      <vt:lpstr>       Gender v migračních   a                 integračních politikách</vt:lpstr>
      <vt:lpstr>                       Ženy v migraci                                   Péče  </vt:lpstr>
      <vt:lpstr>                        Ženy v migraci                                    Práce    </vt:lpstr>
      <vt:lpstr>           Příklad dobré praxe: SIMI</vt:lpstr>
      <vt:lpstr>Prezentace aplikace PowerPoint</vt:lpstr>
      <vt:lpstr>Osvěta</vt:lpstr>
      <vt:lpstr>          Ženy v migraci: doporučení pro praxi a advokacii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 v migraci</dc:title>
  <dc:creator>User</dc:creator>
  <cp:lastModifiedBy>Uživatel</cp:lastModifiedBy>
  <cp:revision>71</cp:revision>
  <dcterms:created xsi:type="dcterms:W3CDTF">2016-09-20T10:46:46Z</dcterms:created>
  <dcterms:modified xsi:type="dcterms:W3CDTF">2021-11-21T15:11:22Z</dcterms:modified>
</cp:coreProperties>
</file>